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2" r:id="rId16"/>
    <p:sldId id="273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>
        <p:scale>
          <a:sx n="76" d="100"/>
          <a:sy n="76" d="100"/>
        </p:scale>
        <p:origin x="-1188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2537-3474-4850-9F49-38B4EB59C3F6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1AB3-A67D-4A2F-8D9A-89F28D78DB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781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2537-3474-4850-9F49-38B4EB59C3F6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1AB3-A67D-4A2F-8D9A-89F28D78DB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42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2537-3474-4850-9F49-38B4EB59C3F6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1AB3-A67D-4A2F-8D9A-89F28D78DB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674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2537-3474-4850-9F49-38B4EB59C3F6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1AB3-A67D-4A2F-8D9A-89F28D78DB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487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2537-3474-4850-9F49-38B4EB59C3F6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1AB3-A67D-4A2F-8D9A-89F28D78DB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093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2537-3474-4850-9F49-38B4EB59C3F6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1AB3-A67D-4A2F-8D9A-89F28D78DB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3521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2537-3474-4850-9F49-38B4EB59C3F6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1AB3-A67D-4A2F-8D9A-89F28D78DB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608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2537-3474-4850-9F49-38B4EB59C3F6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1AB3-A67D-4A2F-8D9A-89F28D78DB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032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2537-3474-4850-9F49-38B4EB59C3F6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1AB3-A67D-4A2F-8D9A-89F28D78DB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599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2537-3474-4850-9F49-38B4EB59C3F6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1AB3-A67D-4A2F-8D9A-89F28D78DB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99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2537-3474-4850-9F49-38B4EB59C3F6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1AB3-A67D-4A2F-8D9A-89F28D78DB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062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C2537-3474-4850-9F49-38B4EB59C3F6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11AB3-A67D-4A2F-8D9A-89F28D78DB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476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likovni rezultat za eco fabr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10"/>
            <a:ext cx="9173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 rot="20585324">
            <a:off x="5085184" y="5003600"/>
            <a:ext cx="3942184" cy="1296144"/>
          </a:xfrm>
          <a:prstGeom prst="round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dirty="0" smtClean="0">
                <a:latin typeface="Mistral" pitchFamily="66" charset="0"/>
              </a:rPr>
              <a:t>PRIJATELJ OKOLIŠA</a:t>
            </a:r>
            <a:endParaRPr lang="hr-HR" sz="4400" dirty="0">
              <a:latin typeface="Mistral" pitchFamily="66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latin typeface="Arial Rounded MT Bold" panose="020F0704030504030204" pitchFamily="34" charset="0"/>
              </a:rPr>
              <a:t>JA PODUZETNIK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06512" y="3284984"/>
            <a:ext cx="3960440" cy="57606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hr-HR" dirty="0">
                <a:solidFill>
                  <a:schemeClr val="accent3">
                    <a:lumMod val="50000"/>
                  </a:schemeClr>
                </a:solidFill>
              </a:rPr>
              <a:t>NAŠE EKO TORBICE</a:t>
            </a:r>
          </a:p>
        </p:txBody>
      </p:sp>
    </p:spTree>
    <p:extLst>
      <p:ext uri="{BB962C8B-B14F-4D97-AF65-F5344CB8AC3E}">
        <p14:creationId xmlns:p14="http://schemas.microsoft.com/office/powerpoint/2010/main" val="395959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likovni rezultat za eco fabr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10"/>
            <a:ext cx="9173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  KAO ŠKOLSKA TORBA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903" y="1484784"/>
            <a:ext cx="3243262" cy="4324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75623"/>
            <a:ext cx="3491433" cy="4552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 rot="20585324">
            <a:off x="5085184" y="5003600"/>
            <a:ext cx="3942184" cy="1296144"/>
          </a:xfrm>
          <a:prstGeom prst="round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dirty="0" smtClean="0">
                <a:latin typeface="Mistral" pitchFamily="66" charset="0"/>
              </a:rPr>
              <a:t>PRIJATELJ OKOLIŠA</a:t>
            </a:r>
            <a:endParaRPr lang="hr-HR" sz="4400" dirty="0"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04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likovni rezultat za eco fabric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10"/>
            <a:ext cx="9173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TORBA ZA POSAO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154" y="1340768"/>
            <a:ext cx="4320480" cy="4942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26" y="1834996"/>
            <a:ext cx="2592288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 rot="646773">
            <a:off x="368660" y="5082363"/>
            <a:ext cx="3942184" cy="1296144"/>
          </a:xfrm>
          <a:prstGeom prst="round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dirty="0" smtClean="0">
                <a:latin typeface="Mistral" pitchFamily="66" charset="0"/>
              </a:rPr>
              <a:t>PRIJATELJ OKOLIŠA</a:t>
            </a:r>
            <a:endParaRPr lang="hr-HR" sz="4400" dirty="0"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56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likovni rezultat za eco fabr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10"/>
            <a:ext cx="9173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932" y="188640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/>
              <a:t>       ZA ODLAZAK U KUPOVINU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5464"/>
            <a:ext cx="2983374" cy="4431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49" y="1231848"/>
            <a:ext cx="3168352" cy="4368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 rot="20585324">
            <a:off x="5085184" y="5003600"/>
            <a:ext cx="3942184" cy="1296144"/>
          </a:xfrm>
          <a:prstGeom prst="round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dirty="0" smtClean="0">
                <a:latin typeface="Mistral" pitchFamily="66" charset="0"/>
              </a:rPr>
              <a:t>PRIJATELJ OKOLIŠA</a:t>
            </a:r>
            <a:endParaRPr lang="hr-HR" sz="4400" dirty="0"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83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Slikovni rezultat za eco fabr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10"/>
            <a:ext cx="9173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131024" cy="4598268"/>
          </a:xfrm>
          <a:prstGeom prst="rect">
            <a:avLst/>
          </a:prstGeom>
          <a:noFill/>
          <a:ln w="57150">
            <a:solidFill>
              <a:srgbClr val="FFFF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 rot="294117">
            <a:off x="626292" y="980728"/>
            <a:ext cx="7920880" cy="9361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hr-HR" dirty="0"/>
              <a:t>n</a:t>
            </a:r>
            <a:r>
              <a:rPr lang="hr-HR" dirty="0" smtClean="0"/>
              <a:t>a </a:t>
            </a:r>
            <a:r>
              <a:rPr lang="hr-HR" dirty="0"/>
              <a:t>Uskrsnom sajmu u Grubišnom Polju tražila se i torbica </a:t>
            </a:r>
            <a:r>
              <a:rPr lang="hr-HR" dirty="0" smtClean="0"/>
              <a:t>više</a:t>
            </a:r>
            <a:endParaRPr lang="hr-HR" dirty="0"/>
          </a:p>
        </p:txBody>
      </p:sp>
      <p:sp>
        <p:nvSpPr>
          <p:cNvPr id="2" name="Right Arrow 1"/>
          <p:cNvSpPr/>
          <p:nvPr/>
        </p:nvSpPr>
        <p:spPr>
          <a:xfrm rot="20712137">
            <a:off x="266809" y="5677978"/>
            <a:ext cx="1296144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ight Arrow 5"/>
          <p:cNvSpPr/>
          <p:nvPr/>
        </p:nvSpPr>
        <p:spPr>
          <a:xfrm rot="11357638">
            <a:off x="7452320" y="5373216"/>
            <a:ext cx="1296144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ight Arrow 6"/>
          <p:cNvSpPr/>
          <p:nvPr/>
        </p:nvSpPr>
        <p:spPr>
          <a:xfrm rot="547380">
            <a:off x="1082570" y="4678968"/>
            <a:ext cx="1296144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460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likovni rezultat za eco fabr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10"/>
            <a:ext cx="9173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394471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39952" y="476672"/>
            <a:ext cx="4038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hr-HR" dirty="0" smtClean="0"/>
              <a:t>platnene </a:t>
            </a:r>
            <a:r>
              <a:rPr lang="hr-HR" dirty="0"/>
              <a:t>torbe kreativna su realizacija učeničke zadruge Labudica. Poruke koje ispisujemo na njima predstavljaju intelektualno vlasništvo mladih zadrugara. Ručno šivane i ručno oslikane, zajedno s pečatom zadruge Labudica na poleđini, predstavljaju </a:t>
            </a:r>
            <a:r>
              <a:rPr lang="hr-HR" dirty="0" smtClean="0"/>
              <a:t>materijalnu </a:t>
            </a:r>
            <a:r>
              <a:rPr lang="hr-HR" dirty="0"/>
              <a:t>imovinu naše </a:t>
            </a:r>
            <a:r>
              <a:rPr lang="hr-HR" dirty="0" smtClean="0"/>
              <a:t>Zadruge</a:t>
            </a:r>
            <a:endParaRPr lang="hr-HR" dirty="0"/>
          </a:p>
        </p:txBody>
      </p:sp>
      <p:sp>
        <p:nvSpPr>
          <p:cNvPr id="9" name="Rounded Rectangle 8"/>
          <p:cNvSpPr/>
          <p:nvPr/>
        </p:nvSpPr>
        <p:spPr>
          <a:xfrm rot="20585324">
            <a:off x="5085184" y="5003600"/>
            <a:ext cx="3942184" cy="1296144"/>
          </a:xfrm>
          <a:prstGeom prst="round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dirty="0" smtClean="0">
                <a:latin typeface="Mistral" pitchFamily="66" charset="0"/>
              </a:rPr>
              <a:t>PRIJATELJ OKOLIŠA</a:t>
            </a:r>
            <a:endParaRPr lang="hr-HR" sz="4400" dirty="0"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80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kovni rezultat za eco fabr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10"/>
            <a:ext cx="9173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4840002" cy="6453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5194420" y="1700808"/>
            <a:ext cx="36724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Budite i </a:t>
            </a:r>
            <a:r>
              <a:rPr lang="hr-HR" sz="3200" b="1" dirty="0" smtClean="0">
                <a:solidFill>
                  <a:srgbClr val="C00000"/>
                </a:solidFill>
              </a:rPr>
              <a:t>VI</a:t>
            </a:r>
            <a:r>
              <a:rPr lang="hr-HR" sz="3200" b="1" dirty="0" smtClean="0"/>
              <a:t> </a:t>
            </a:r>
            <a:r>
              <a:rPr lang="hr-HR" sz="3200" b="1" dirty="0"/>
              <a:t>jedni od nas i podržite našu ideju za bolje sutra.</a:t>
            </a:r>
          </a:p>
        </p:txBody>
      </p:sp>
      <p:sp>
        <p:nvSpPr>
          <p:cNvPr id="4" name="Rounded Rectangle 3"/>
          <p:cNvSpPr/>
          <p:nvPr/>
        </p:nvSpPr>
        <p:spPr>
          <a:xfrm rot="20585324">
            <a:off x="5085184" y="5003600"/>
            <a:ext cx="3942184" cy="1296144"/>
          </a:xfrm>
          <a:prstGeom prst="round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dirty="0" smtClean="0">
                <a:latin typeface="Mistral" pitchFamily="66" charset="0"/>
              </a:rPr>
              <a:t>PRIJATELJ OKOLIŠA</a:t>
            </a:r>
            <a:endParaRPr lang="hr-HR" sz="4400" dirty="0"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82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kovni rezultat za eco fabr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32" y="0"/>
            <a:ext cx="9173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583361" y="481889"/>
            <a:ext cx="6120680" cy="5244923"/>
          </a:xfrm>
          <a:prstGeom prst="round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58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Prezentaciju izradile učenice 8.b razreda:</a:t>
            </a:r>
          </a:p>
          <a:p>
            <a:pPr algn="ctr"/>
            <a:endParaRPr lang="hr-HR" dirty="0"/>
          </a:p>
          <a:p>
            <a:pPr algn="ctr"/>
            <a:endParaRPr lang="hr-HR" dirty="0" smtClean="0"/>
          </a:p>
          <a:p>
            <a:pPr algn="ctr"/>
            <a:endParaRPr lang="hr-HR" dirty="0"/>
          </a:p>
          <a:p>
            <a:pPr algn="ctr"/>
            <a:endParaRPr lang="hr-HR" dirty="0" smtClean="0"/>
          </a:p>
          <a:p>
            <a:pPr algn="ctr"/>
            <a:endParaRPr lang="hr-HR" dirty="0"/>
          </a:p>
          <a:p>
            <a:pPr algn="ctr"/>
            <a:r>
              <a:rPr lang="hr-HR" dirty="0" smtClean="0"/>
              <a:t> </a:t>
            </a:r>
          </a:p>
          <a:p>
            <a:pPr algn="ctr"/>
            <a:endParaRPr lang="hr-HR" dirty="0" smtClean="0"/>
          </a:p>
          <a:p>
            <a:pPr algn="ctr"/>
            <a:endParaRPr lang="hr-HR" dirty="0"/>
          </a:p>
          <a:p>
            <a:pPr algn="ctr"/>
            <a:endParaRPr lang="hr-HR" dirty="0" smtClean="0"/>
          </a:p>
          <a:p>
            <a:pPr algn="ctr"/>
            <a:endParaRPr lang="hr-HR" dirty="0"/>
          </a:p>
          <a:p>
            <a:pPr algn="ctr"/>
            <a:endParaRPr lang="hr-HR" dirty="0" smtClean="0"/>
          </a:p>
          <a:p>
            <a:pPr algn="ctr"/>
            <a:endParaRPr lang="hr-HR" dirty="0" smtClean="0"/>
          </a:p>
          <a:p>
            <a:r>
              <a:rPr lang="hr-HR" smtClean="0"/>
              <a:t>Voditeljica: Nikolina Zadravec, prof</a:t>
            </a:r>
            <a:endParaRPr lang="hr-HR" smtClean="0"/>
          </a:p>
          <a:p>
            <a:r>
              <a:rPr lang="hr-HR" dirty="0" smtClean="0"/>
              <a:t>UZ </a:t>
            </a:r>
            <a:r>
              <a:rPr lang="hr-HR" dirty="0" smtClean="0"/>
              <a:t>LABUDICA</a:t>
            </a:r>
          </a:p>
          <a:p>
            <a:r>
              <a:rPr lang="hr-HR" dirty="0" smtClean="0"/>
              <a:t>O. Š. Ivana Nepomuka Jemeršića,</a:t>
            </a:r>
          </a:p>
          <a:p>
            <a:r>
              <a:rPr lang="hr-HR" dirty="0" smtClean="0"/>
              <a:t>Grubišno Polje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2677091" y="1308826"/>
            <a:ext cx="34772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nother Typewriter" pitchFamily="1" charset="0"/>
              </a:rPr>
              <a:t>Barbara Brezina</a:t>
            </a:r>
            <a:endParaRPr lang="en-US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nother Typewriter" pitchFamily="1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1" y="3611038"/>
            <a:ext cx="31245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nother Typewriter" pitchFamily="1" charset="0"/>
              </a:rPr>
              <a:t>Ines Lagundžić</a:t>
            </a:r>
            <a:endParaRPr lang="en-US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nother Typewriter" pitchFamily="1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77090" y="2478375"/>
            <a:ext cx="29486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nother Typewriter" pitchFamily="1" charset="0"/>
              </a:rPr>
              <a:t>Sara Glamočić</a:t>
            </a:r>
            <a:endParaRPr lang="en-US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nother Typewriter" pitchFamily="1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8177" y="3044478"/>
            <a:ext cx="33814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nother Typewriter" pitchFamily="1" charset="0"/>
              </a:rPr>
              <a:t>Stella Jurković</a:t>
            </a:r>
            <a:endParaRPr lang="en-US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nother Typewriter" pitchFamily="1" charset="0"/>
            </a:endParaRPr>
          </a:p>
        </p:txBody>
      </p:sp>
      <p:sp>
        <p:nvSpPr>
          <p:cNvPr id="3" name="Rounded Rectangle 2"/>
          <p:cNvSpPr/>
          <p:nvPr/>
        </p:nvSpPr>
        <p:spPr>
          <a:xfrm rot="20585324">
            <a:off x="5293502" y="3687616"/>
            <a:ext cx="3456041" cy="1296144"/>
          </a:xfrm>
          <a:prstGeom prst="round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4400" dirty="0" smtClean="0">
                <a:solidFill>
                  <a:schemeClr val="accent3">
                    <a:lumMod val="50000"/>
                  </a:schemeClr>
                </a:solidFill>
                <a:latin typeface="Mistral" pitchFamily="66" charset="0"/>
              </a:rPr>
              <a:t>PRIJATELJice OKOLIŠA </a:t>
            </a:r>
            <a:r>
              <a:rPr lang="hr-HR" sz="4400" dirty="0" smtClean="0">
                <a:solidFill>
                  <a:schemeClr val="accent3">
                    <a:lumMod val="50000"/>
                  </a:schemeClr>
                </a:solidFill>
                <a:latin typeface="Mistral" pitchFamily="66" charset="0"/>
                <a:sym typeface="Wingdings" pitchFamily="2" charset="2"/>
              </a:rPr>
              <a:t></a:t>
            </a:r>
            <a:endParaRPr lang="hr-HR" sz="4400" dirty="0">
              <a:solidFill>
                <a:schemeClr val="accent3">
                  <a:lumMod val="50000"/>
                </a:schemeClr>
              </a:solidFill>
              <a:latin typeface="Mistral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87824" y="1893601"/>
            <a:ext cx="42727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nother Typewriter" pitchFamily="1" charset="0"/>
              </a:rPr>
              <a:t>Ana Marija Gerenđir</a:t>
            </a:r>
            <a:endParaRPr lang="en-US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nother Typewriter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58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537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3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likovni rezultat za eco fabr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10"/>
            <a:ext cx="9173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astavnik\Desktop\IMG-bf547361fc28c8d3517a073b6fbecf75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3996443" cy="532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86732" y="476672"/>
            <a:ext cx="4038600" cy="452596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hr-HR" dirty="0">
                <a:ea typeface="Batang" panose="02030600000101010101" pitchFamily="18" charset="-127"/>
              </a:rPr>
              <a:t>r</a:t>
            </a:r>
            <a:r>
              <a:rPr lang="hr-HR" dirty="0" smtClean="0">
                <a:ea typeface="Batang" panose="02030600000101010101" pitchFamily="18" charset="-127"/>
              </a:rPr>
              <a:t>azmišljajući </a:t>
            </a:r>
            <a:r>
              <a:rPr lang="hr-HR" dirty="0">
                <a:ea typeface="Batang" panose="02030600000101010101" pitchFamily="18" charset="-127"/>
              </a:rPr>
              <a:t>o današnjim problemima okoliša, dosjetili smo se kako učiniti naš grad </a:t>
            </a:r>
            <a:r>
              <a:rPr lang="hr-HR" dirty="0" smtClean="0">
                <a:ea typeface="Batang" panose="02030600000101010101" pitchFamily="18" charset="-127"/>
              </a:rPr>
              <a:t>zelenijim</a:t>
            </a:r>
          </a:p>
          <a:p>
            <a:pPr algn="just"/>
            <a:endParaRPr lang="hr-HR" dirty="0">
              <a:ea typeface="Batang" panose="02030600000101010101" pitchFamily="18" charset="-127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hr-HR" dirty="0">
                <a:ea typeface="Batang" panose="02030600000101010101" pitchFamily="18" charset="-127"/>
              </a:rPr>
              <a:t>s</a:t>
            </a:r>
            <a:r>
              <a:rPr lang="hr-HR" dirty="0" smtClean="0">
                <a:ea typeface="Batang" panose="02030600000101010101" pitchFamily="18" charset="-127"/>
              </a:rPr>
              <a:t>vjesni </a:t>
            </a:r>
            <a:r>
              <a:rPr lang="hr-HR" dirty="0">
                <a:ea typeface="Batang" panose="02030600000101010101" pitchFamily="18" charset="-127"/>
              </a:rPr>
              <a:t>smo da danas većina ljudi ne razmišlja o okolišu pa smo smislili </a:t>
            </a:r>
            <a:r>
              <a:rPr lang="hr-HR" dirty="0">
                <a:solidFill>
                  <a:srgbClr val="FF0000"/>
                </a:solidFill>
                <a:ea typeface="Batang" panose="02030600000101010101" pitchFamily="18" charset="-127"/>
              </a:rPr>
              <a:t>korisno</a:t>
            </a:r>
            <a:r>
              <a:rPr lang="hr-HR" dirty="0">
                <a:ea typeface="Batang" panose="02030600000101010101" pitchFamily="18" charset="-127"/>
              </a:rPr>
              <a:t> i </a:t>
            </a:r>
            <a:r>
              <a:rPr lang="hr-HR" dirty="0">
                <a:solidFill>
                  <a:srgbClr val="FF0000"/>
                </a:solidFill>
                <a:ea typeface="Batang" panose="02030600000101010101" pitchFamily="18" charset="-127"/>
              </a:rPr>
              <a:t>moderno</a:t>
            </a:r>
            <a:r>
              <a:rPr lang="hr-HR" dirty="0">
                <a:ea typeface="Batang" panose="02030600000101010101" pitchFamily="18" charset="-127"/>
              </a:rPr>
              <a:t> rješenje koje će privući mnoge </a:t>
            </a:r>
            <a:r>
              <a:rPr lang="hr-HR" dirty="0" smtClean="0">
                <a:ea typeface="Batang" panose="02030600000101010101" pitchFamily="18" charset="-127"/>
              </a:rPr>
              <a:t>poglede</a:t>
            </a:r>
            <a:endParaRPr lang="hr-HR" dirty="0">
              <a:ea typeface="Batang" panose="02030600000101010101" pitchFamily="18" charset="-127"/>
            </a:endParaRPr>
          </a:p>
        </p:txBody>
      </p:sp>
      <p:sp>
        <p:nvSpPr>
          <p:cNvPr id="6" name="Rounded Rectangle 5"/>
          <p:cNvSpPr/>
          <p:nvPr/>
        </p:nvSpPr>
        <p:spPr>
          <a:xfrm rot="20585324">
            <a:off x="5085184" y="5003600"/>
            <a:ext cx="3942184" cy="1296144"/>
          </a:xfrm>
          <a:prstGeom prst="round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dirty="0" smtClean="0">
                <a:latin typeface="Mistral" pitchFamily="66" charset="0"/>
              </a:rPr>
              <a:t>PRIJATELJ OKOLIŠA</a:t>
            </a:r>
            <a:endParaRPr lang="hr-HR" sz="4400" dirty="0"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12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likovni rezultat za eco fabr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10"/>
            <a:ext cx="9173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Nastavnik\Desktop\IMG-b059ac280c60791f8818c4f595a41c37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4536504" cy="6048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860032" y="620688"/>
            <a:ext cx="4038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hr-HR" dirty="0"/>
              <a:t>z</a:t>
            </a:r>
            <a:r>
              <a:rPr lang="hr-HR" dirty="0" smtClean="0"/>
              <a:t>bog </a:t>
            </a:r>
            <a:r>
              <a:rPr lang="hr-HR" dirty="0"/>
              <a:t>nefunkcionalnosti i zagađenja okoliša plastičnim vrećicama koje su nakon jednog ili dva korištenja neupotrebljive, uvođenjem eko torbica  poboljšali </a:t>
            </a:r>
            <a:r>
              <a:rPr lang="hr-HR" dirty="0" smtClean="0"/>
              <a:t>bismo </a:t>
            </a:r>
            <a:r>
              <a:rPr lang="hr-HR" dirty="0"/>
              <a:t>kvalitetu života na </a:t>
            </a:r>
            <a:r>
              <a:rPr lang="hr-HR" dirty="0" smtClean="0"/>
              <a:t>Zemlji</a:t>
            </a:r>
            <a:endParaRPr lang="hr-HR" dirty="0"/>
          </a:p>
        </p:txBody>
      </p:sp>
      <p:sp>
        <p:nvSpPr>
          <p:cNvPr id="6" name="Rounded Rectangle 5"/>
          <p:cNvSpPr/>
          <p:nvPr/>
        </p:nvSpPr>
        <p:spPr>
          <a:xfrm rot="20585324">
            <a:off x="5085184" y="5003600"/>
            <a:ext cx="3942184" cy="1296144"/>
          </a:xfrm>
          <a:prstGeom prst="round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dirty="0" smtClean="0">
                <a:latin typeface="Mistral" pitchFamily="66" charset="0"/>
              </a:rPr>
              <a:t>PRIJATELJ OKOLIŠA</a:t>
            </a:r>
            <a:endParaRPr lang="hr-HR" sz="4400" dirty="0"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4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likovni rezultat za eco fabr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10"/>
            <a:ext cx="9173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716016" cy="3537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860032" y="548680"/>
            <a:ext cx="4038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/>
              <a:t>n</a:t>
            </a:r>
            <a:r>
              <a:rPr lang="hr-HR" dirty="0" smtClean="0"/>
              <a:t>aše </a:t>
            </a:r>
            <a:r>
              <a:rPr lang="hr-HR" dirty="0"/>
              <a:t>torbice izrađene su od žutice (100% sirovo pamučno platno, jeftino i izdržljivo, prihvatljivo za okoliš jer nije izbjeljivano</a:t>
            </a:r>
            <a:r>
              <a:rPr lang="hr-HR" dirty="0" smtClean="0"/>
              <a:t>)</a:t>
            </a:r>
            <a:endParaRPr lang="hr-HR" dirty="0"/>
          </a:p>
          <a:p>
            <a:endParaRPr lang="hr-HR" dirty="0"/>
          </a:p>
          <a:p>
            <a:r>
              <a:rPr lang="hr-HR" dirty="0"/>
              <a:t>s</a:t>
            </a:r>
            <a:r>
              <a:rPr lang="hr-HR" dirty="0" smtClean="0"/>
              <a:t>vaka </a:t>
            </a:r>
            <a:r>
              <a:rPr lang="hr-HR" dirty="0"/>
              <a:t>torbica je unikat  jer je zasebno </a:t>
            </a:r>
            <a:r>
              <a:rPr lang="hr-HR" dirty="0" smtClean="0"/>
              <a:t>šivana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6" name="Rounded Rectangle 5"/>
          <p:cNvSpPr/>
          <p:nvPr/>
        </p:nvSpPr>
        <p:spPr>
          <a:xfrm rot="20585324">
            <a:off x="5085184" y="5003600"/>
            <a:ext cx="3942184" cy="1296144"/>
          </a:xfrm>
          <a:prstGeom prst="round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dirty="0" smtClean="0">
                <a:latin typeface="Mistral" pitchFamily="66" charset="0"/>
              </a:rPr>
              <a:t>PRIJATELJ OKOLIŠA</a:t>
            </a:r>
            <a:endParaRPr lang="hr-HR" sz="4400" dirty="0"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05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612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likovni rezultat za eco fabr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10"/>
            <a:ext cx="9173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1683" y="1947987"/>
            <a:ext cx="4857750" cy="364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86732" y="692696"/>
            <a:ext cx="4038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/>
              <a:t>r</a:t>
            </a:r>
            <a:r>
              <a:rPr lang="hr-HR" dirty="0" smtClean="0"/>
              <a:t>azličiti </a:t>
            </a:r>
            <a:r>
              <a:rPr lang="hr-HR" dirty="0"/>
              <a:t>tekstovi, odnosno pozitivne poruke, sigurno će svakome popraviti </a:t>
            </a:r>
            <a:r>
              <a:rPr lang="hr-HR" dirty="0" smtClean="0"/>
              <a:t>dan</a:t>
            </a:r>
            <a:endParaRPr lang="hr-HR" dirty="0"/>
          </a:p>
          <a:p>
            <a:endParaRPr lang="hr-HR" dirty="0"/>
          </a:p>
          <a:p>
            <a:r>
              <a:rPr lang="hr-HR" dirty="0"/>
              <a:t>š</a:t>
            </a:r>
            <a:r>
              <a:rPr lang="hr-HR" dirty="0" smtClean="0"/>
              <a:t>arenilo </a:t>
            </a:r>
            <a:r>
              <a:rPr lang="hr-HR" dirty="0"/>
              <a:t>markera, tempera i vodenih boja sigurno će privući mnogo </a:t>
            </a:r>
            <a:r>
              <a:rPr lang="hr-HR" dirty="0" smtClean="0"/>
              <a:t>pažnje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6" name="Rounded Rectangle 5"/>
          <p:cNvSpPr/>
          <p:nvPr/>
        </p:nvSpPr>
        <p:spPr>
          <a:xfrm rot="20585324">
            <a:off x="5085184" y="5003600"/>
            <a:ext cx="3942184" cy="1296144"/>
          </a:xfrm>
          <a:prstGeom prst="round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dirty="0" smtClean="0">
                <a:latin typeface="Mistral" pitchFamily="66" charset="0"/>
              </a:rPr>
              <a:t>PRIJATELJ OKOLIŠA</a:t>
            </a:r>
            <a:endParaRPr lang="hr-HR" sz="4400" dirty="0"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9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likovni rezultat za eco fabr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10"/>
            <a:ext cx="9173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2" y="836712"/>
            <a:ext cx="3709938" cy="494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86732" y="476672"/>
            <a:ext cx="4038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hr-HR" dirty="0"/>
              <a:t>s</a:t>
            </a:r>
            <a:r>
              <a:rPr lang="hr-HR" dirty="0" smtClean="0"/>
              <a:t>vi </a:t>
            </a:r>
            <a:r>
              <a:rPr lang="hr-HR" dirty="0"/>
              <a:t>mi brinemo za okoliš, no često nam se čini teško učiniti korak više kako bi nam život bio </a:t>
            </a:r>
            <a:r>
              <a:rPr lang="hr-HR" dirty="0" smtClean="0"/>
              <a:t>ljepši</a:t>
            </a:r>
            <a:endParaRPr lang="hr-HR" dirty="0"/>
          </a:p>
          <a:p>
            <a:endParaRPr lang="hr-HR" dirty="0"/>
          </a:p>
          <a:p>
            <a:r>
              <a:rPr lang="hr-HR" dirty="0"/>
              <a:t>u</a:t>
            </a:r>
            <a:r>
              <a:rPr lang="hr-HR" dirty="0" smtClean="0"/>
              <a:t>vođenjem </a:t>
            </a:r>
            <a:r>
              <a:rPr lang="hr-HR" dirty="0"/>
              <a:t>ove torbice u uporabu ne samo da bi smanjili količinu plastike, već bi si uljepšali svaki dan pozitivnim </a:t>
            </a:r>
            <a:r>
              <a:rPr lang="hr-HR" dirty="0" smtClean="0"/>
              <a:t>porukama</a:t>
            </a:r>
            <a:endParaRPr lang="hr-HR" dirty="0"/>
          </a:p>
        </p:txBody>
      </p:sp>
      <p:sp>
        <p:nvSpPr>
          <p:cNvPr id="6" name="Rounded Rectangle 5"/>
          <p:cNvSpPr/>
          <p:nvPr/>
        </p:nvSpPr>
        <p:spPr>
          <a:xfrm rot="20585324">
            <a:off x="5085184" y="5003600"/>
            <a:ext cx="3942184" cy="1296144"/>
          </a:xfrm>
          <a:prstGeom prst="round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dirty="0" smtClean="0">
                <a:latin typeface="Mistral" pitchFamily="66" charset="0"/>
              </a:rPr>
              <a:t>PRIJATELJ OKOLIŠA</a:t>
            </a:r>
            <a:endParaRPr lang="hr-HR" sz="4400" dirty="0"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05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Slikovni rezultat za eco fabr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10"/>
            <a:ext cx="9173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 rot="20585324">
            <a:off x="5085184" y="5003600"/>
            <a:ext cx="3942184" cy="1296144"/>
          </a:xfrm>
          <a:prstGeom prst="round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dirty="0" smtClean="0">
                <a:latin typeface="Mistral" pitchFamily="66" charset="0"/>
              </a:rPr>
              <a:t>PRIJATELJ OKOLIŠA</a:t>
            </a:r>
            <a:endParaRPr lang="hr-HR" sz="4400" dirty="0">
              <a:latin typeface="Mistral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381165" y="908721"/>
            <a:ext cx="4038600" cy="18722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109728" indent="0" algn="ctr">
              <a:buNone/>
            </a:pPr>
            <a:r>
              <a:rPr lang="hr-HR" dirty="0" smtClean="0"/>
              <a:t>-plastičnoj </a:t>
            </a:r>
            <a:r>
              <a:rPr lang="hr-HR" dirty="0"/>
              <a:t>vrećici prosječno treba i </a:t>
            </a:r>
            <a:r>
              <a:rPr lang="hr-HR" dirty="0" smtClean="0"/>
              <a:t>preko 100 (!) godina </a:t>
            </a:r>
            <a:r>
              <a:rPr lang="hr-HR" dirty="0"/>
              <a:t>za razgradnju u </a:t>
            </a:r>
            <a:r>
              <a:rPr lang="hr-HR" dirty="0" smtClean="0"/>
              <a:t>okolišu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34619" y="908721"/>
            <a:ext cx="4038600" cy="18722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109728" indent="0" algn="ctr">
              <a:buNone/>
            </a:pPr>
            <a:r>
              <a:rPr lang="hr-HR" dirty="0" smtClean="0"/>
              <a:t>-našoj </a:t>
            </a:r>
            <a:r>
              <a:rPr lang="hr-HR" dirty="0"/>
              <a:t>vrećici potrebno je samo 3 do 6 </a:t>
            </a:r>
            <a:r>
              <a:rPr lang="hr-HR" dirty="0" smtClean="0"/>
              <a:t>mjeseci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84" y="2301930"/>
            <a:ext cx="4455107" cy="276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6004048"/>
            <a:ext cx="147587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A3A6B6"/>
              </a:clrFrom>
              <a:clrTo>
                <a:srgbClr val="A3A6B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1647">
            <a:off x="4719171" y="2287153"/>
            <a:ext cx="1836046" cy="244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8072">
            <a:off x="5858123" y="2399612"/>
            <a:ext cx="1832547" cy="244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4867">
            <a:off x="7149902" y="2374184"/>
            <a:ext cx="1811163" cy="241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64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94429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94429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kovni rezultat za eco fabr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10"/>
            <a:ext cx="9173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 rot="20585324">
            <a:off x="5085184" y="5003600"/>
            <a:ext cx="3942184" cy="1296144"/>
          </a:xfrm>
          <a:prstGeom prst="roundRect">
            <a:avLst/>
          </a:prstGeom>
          <a:solidFill>
            <a:schemeClr val="accent3">
              <a:alpha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dirty="0" smtClean="0">
                <a:latin typeface="Mistral" pitchFamily="66" charset="0"/>
              </a:rPr>
              <a:t>PRIJATELJ OKOLIŠA</a:t>
            </a:r>
            <a:endParaRPr lang="hr-HR" sz="4400" dirty="0">
              <a:latin typeface="Mistral" pitchFamily="66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TORBICA SE MOŽE PRIMIJENITI U RAZNE SVRHE</a:t>
            </a:r>
          </a:p>
        </p:txBody>
      </p:sp>
    </p:spTree>
    <p:extLst>
      <p:ext uri="{BB962C8B-B14F-4D97-AF65-F5344CB8AC3E}">
        <p14:creationId xmlns:p14="http://schemas.microsoft.com/office/powerpoint/2010/main" val="407245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likovni rezultat za eco fabr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10"/>
            <a:ext cx="9173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KAO MODNI DODATAK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56792"/>
            <a:ext cx="4680520" cy="453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312368" cy="441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87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339</Words>
  <Application>Microsoft Office PowerPoint</Application>
  <PresentationFormat>On-screen Show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JA PODUZETNIK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TORBICA SE MOŽE PRIMIJENITI U RAZNE SVRHE</vt:lpstr>
      <vt:lpstr>KAO MODNI DODATAK</vt:lpstr>
      <vt:lpstr>          KAO ŠKOLSKA TORBA</vt:lpstr>
      <vt:lpstr>TORBA ZA POSAO</vt:lpstr>
      <vt:lpstr>       ZA ODLAZAK U KUPOVINU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 PODUZETNIK</dc:title>
  <dc:creator>Nastavnik</dc:creator>
  <cp:lastModifiedBy>Korisnik</cp:lastModifiedBy>
  <cp:revision>39</cp:revision>
  <dcterms:created xsi:type="dcterms:W3CDTF">2018-03-22T12:26:05Z</dcterms:created>
  <dcterms:modified xsi:type="dcterms:W3CDTF">2018-04-27T08:35:51Z</dcterms:modified>
</cp:coreProperties>
</file>